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415033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495006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144049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2642700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320530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45893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226602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18005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328625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2413104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A382E-0E43-48E0-9530-DACA1D9A594A}" type="datetimeFigureOut">
              <a:rPr lang="en-GB" smtClean="0"/>
              <a:t>20/01/2017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0E19964-1006-49F1-B472-0736C1E743D8}" type="slidenum">
              <a:rPr lang="en-GB" smtClean="0"/>
              <a:t>‹#›</a:t>
            </a:fld>
            <a:endParaRPr lang="en-GB" dirty="0"/>
          </a:p>
        </p:txBody>
      </p:sp>
    </p:spTree>
    <p:extLst>
      <p:ext uri="{BB962C8B-B14F-4D97-AF65-F5344CB8AC3E}">
        <p14:creationId xmlns:p14="http://schemas.microsoft.com/office/powerpoint/2010/main" val="3237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A382E-0E43-48E0-9530-DACA1D9A594A}" type="datetimeFigureOut">
              <a:rPr lang="en-GB" smtClean="0"/>
              <a:t>20/01/2017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E19964-1006-49F1-B472-0736C1E743D8}" type="slidenum">
              <a:rPr lang="en-GB" smtClean="0"/>
              <a:t>‹#›</a:t>
            </a:fld>
            <a:endParaRPr lang="en-GB" dirty="0"/>
          </a:p>
        </p:txBody>
      </p:sp>
    </p:spTree>
    <p:extLst>
      <p:ext uri="{BB962C8B-B14F-4D97-AF65-F5344CB8AC3E}">
        <p14:creationId xmlns:p14="http://schemas.microsoft.com/office/powerpoint/2010/main" val="973494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p:cNvSpPr/>
          <p:nvPr/>
        </p:nvSpPr>
        <p:spPr>
          <a:xfrm>
            <a:off x="2699792" y="116632"/>
            <a:ext cx="2808312" cy="2880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Flowchart: Process 6"/>
          <p:cNvSpPr/>
          <p:nvPr/>
        </p:nvSpPr>
        <p:spPr>
          <a:xfrm>
            <a:off x="3274035" y="764704"/>
            <a:ext cx="1656184" cy="2880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Chairperson</a:t>
            </a:r>
            <a:endParaRPr lang="en-GB" sz="1600" dirty="0"/>
          </a:p>
        </p:txBody>
      </p:sp>
      <p:sp>
        <p:nvSpPr>
          <p:cNvPr id="8" name="Flowchart: Process 7"/>
          <p:cNvSpPr/>
          <p:nvPr/>
        </p:nvSpPr>
        <p:spPr>
          <a:xfrm>
            <a:off x="539552" y="1052736"/>
            <a:ext cx="1800200"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Treasurer</a:t>
            </a:r>
            <a:endParaRPr lang="en-GB" sz="1600" dirty="0"/>
          </a:p>
        </p:txBody>
      </p:sp>
      <p:sp>
        <p:nvSpPr>
          <p:cNvPr id="9" name="Flowchart: Process 8"/>
          <p:cNvSpPr/>
          <p:nvPr/>
        </p:nvSpPr>
        <p:spPr>
          <a:xfrm>
            <a:off x="5724128" y="1052736"/>
            <a:ext cx="1584176" cy="36004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Secretary</a:t>
            </a:r>
            <a:endParaRPr lang="en-GB" sz="1600" dirty="0"/>
          </a:p>
        </p:txBody>
      </p:sp>
      <p:sp>
        <p:nvSpPr>
          <p:cNvPr id="10" name="Flowchart: Process 9"/>
          <p:cNvSpPr/>
          <p:nvPr/>
        </p:nvSpPr>
        <p:spPr>
          <a:xfrm>
            <a:off x="817247" y="1772816"/>
            <a:ext cx="1222888"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Assistant Treasurer</a:t>
            </a:r>
            <a:endParaRPr lang="en-GB" sz="1400" dirty="0"/>
          </a:p>
        </p:txBody>
      </p:sp>
      <p:sp>
        <p:nvSpPr>
          <p:cNvPr id="11" name="Flowchart: Process 10"/>
          <p:cNvSpPr/>
          <p:nvPr/>
        </p:nvSpPr>
        <p:spPr>
          <a:xfrm>
            <a:off x="3202027" y="1878777"/>
            <a:ext cx="1800200" cy="29213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Vice Chairperson</a:t>
            </a:r>
            <a:endParaRPr lang="en-GB" sz="1400" dirty="0"/>
          </a:p>
        </p:txBody>
      </p:sp>
      <p:sp>
        <p:nvSpPr>
          <p:cNvPr id="12" name="Flowchart: Process 11"/>
          <p:cNvSpPr/>
          <p:nvPr/>
        </p:nvSpPr>
        <p:spPr>
          <a:xfrm>
            <a:off x="5896139" y="1772816"/>
            <a:ext cx="1266397"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Assistant Secretary</a:t>
            </a:r>
            <a:endParaRPr lang="en-GB" sz="1400" dirty="0"/>
          </a:p>
        </p:txBody>
      </p:sp>
      <p:sp>
        <p:nvSpPr>
          <p:cNvPr id="13" name="Flowchart: Process 12"/>
          <p:cNvSpPr/>
          <p:nvPr/>
        </p:nvSpPr>
        <p:spPr>
          <a:xfrm>
            <a:off x="202682" y="3247906"/>
            <a:ext cx="673739" cy="62478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PRO</a:t>
            </a:r>
            <a:endParaRPr lang="en-GB" sz="1100" dirty="0"/>
          </a:p>
        </p:txBody>
      </p:sp>
      <p:sp>
        <p:nvSpPr>
          <p:cNvPr id="14" name="Flowchart: Process 13"/>
          <p:cNvSpPr/>
          <p:nvPr/>
        </p:nvSpPr>
        <p:spPr>
          <a:xfrm>
            <a:off x="985608" y="3236262"/>
            <a:ext cx="886165"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County Committee Delegate</a:t>
            </a:r>
            <a:endParaRPr lang="en-GB" sz="1100" dirty="0"/>
          </a:p>
        </p:txBody>
      </p:sp>
      <p:sp>
        <p:nvSpPr>
          <p:cNvPr id="15" name="Flowchart: Process 14"/>
          <p:cNvSpPr/>
          <p:nvPr/>
        </p:nvSpPr>
        <p:spPr>
          <a:xfrm>
            <a:off x="1956279" y="3236262"/>
            <a:ext cx="1080119" cy="64807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Players Representative</a:t>
            </a:r>
            <a:endParaRPr lang="en-GB" sz="1100" dirty="0"/>
          </a:p>
        </p:txBody>
      </p:sp>
      <p:sp>
        <p:nvSpPr>
          <p:cNvPr id="16" name="Flowchart: Process 15"/>
          <p:cNvSpPr/>
          <p:nvPr/>
        </p:nvSpPr>
        <p:spPr>
          <a:xfrm>
            <a:off x="3126257" y="3219931"/>
            <a:ext cx="633891" cy="66034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Health&amp; Well- Being </a:t>
            </a:r>
            <a:r>
              <a:rPr lang="en-GB" sz="1100" dirty="0" smtClean="0"/>
              <a:t>Officer</a:t>
            </a:r>
            <a:endParaRPr lang="en-GB" sz="1100" dirty="0"/>
          </a:p>
        </p:txBody>
      </p:sp>
      <p:sp>
        <p:nvSpPr>
          <p:cNvPr id="17" name="Flowchart: Process 16"/>
          <p:cNvSpPr/>
          <p:nvPr/>
        </p:nvSpPr>
        <p:spPr>
          <a:xfrm>
            <a:off x="3883537" y="3225246"/>
            <a:ext cx="1029649" cy="66116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Development Officer</a:t>
            </a:r>
            <a:endParaRPr lang="en-GB" sz="1100" dirty="0"/>
          </a:p>
        </p:txBody>
      </p:sp>
      <p:sp>
        <p:nvSpPr>
          <p:cNvPr id="18" name="Flowchart: Process 17"/>
          <p:cNvSpPr/>
          <p:nvPr/>
        </p:nvSpPr>
        <p:spPr>
          <a:xfrm>
            <a:off x="5047404" y="3236262"/>
            <a:ext cx="1048197" cy="66034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Ladies Club Representative</a:t>
            </a:r>
            <a:endParaRPr lang="en-GB" sz="1100" dirty="0"/>
          </a:p>
        </p:txBody>
      </p:sp>
      <p:sp>
        <p:nvSpPr>
          <p:cNvPr id="19" name="Flowchart: Process 18"/>
          <p:cNvSpPr/>
          <p:nvPr/>
        </p:nvSpPr>
        <p:spPr>
          <a:xfrm>
            <a:off x="6217655" y="3212976"/>
            <a:ext cx="792088" cy="676681"/>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Cultural  Officer</a:t>
            </a:r>
            <a:endParaRPr lang="en-GB" sz="1100" dirty="0"/>
          </a:p>
        </p:txBody>
      </p:sp>
      <p:sp>
        <p:nvSpPr>
          <p:cNvPr id="20" name="Flowchart: Process 19"/>
          <p:cNvSpPr/>
          <p:nvPr/>
        </p:nvSpPr>
        <p:spPr>
          <a:xfrm>
            <a:off x="7162536" y="3218072"/>
            <a:ext cx="720080" cy="65014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Youth/ Coaching  Officer</a:t>
            </a:r>
            <a:endParaRPr lang="en-GB" sz="1100" dirty="0"/>
          </a:p>
        </p:txBody>
      </p:sp>
      <p:sp>
        <p:nvSpPr>
          <p:cNvPr id="21" name="Flowchart: Process 20"/>
          <p:cNvSpPr/>
          <p:nvPr/>
        </p:nvSpPr>
        <p:spPr>
          <a:xfrm>
            <a:off x="8025190" y="3212976"/>
            <a:ext cx="792088" cy="67289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Child Protection Officer</a:t>
            </a:r>
            <a:endParaRPr lang="en-GB" sz="1100" dirty="0"/>
          </a:p>
        </p:txBody>
      </p:sp>
      <p:sp>
        <p:nvSpPr>
          <p:cNvPr id="22" name="Flowchart: Process 21"/>
          <p:cNvSpPr/>
          <p:nvPr/>
        </p:nvSpPr>
        <p:spPr>
          <a:xfrm>
            <a:off x="817246" y="4734390"/>
            <a:ext cx="1522506" cy="504056"/>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Finance &amp; Fundraising Committee</a:t>
            </a:r>
            <a:endParaRPr lang="en-GB" sz="1100" dirty="0">
              <a:solidFill>
                <a:schemeClr val="tx1"/>
              </a:solidFill>
            </a:endParaRPr>
          </a:p>
        </p:txBody>
      </p:sp>
      <p:sp>
        <p:nvSpPr>
          <p:cNvPr id="23" name="Flowchart: Process 22"/>
          <p:cNvSpPr/>
          <p:nvPr/>
        </p:nvSpPr>
        <p:spPr>
          <a:xfrm>
            <a:off x="2977326" y="4740661"/>
            <a:ext cx="1368152" cy="504056"/>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Development Committee</a:t>
            </a:r>
            <a:endParaRPr lang="en-GB" sz="1100" dirty="0">
              <a:solidFill>
                <a:schemeClr val="tx1"/>
              </a:solidFill>
            </a:endParaRPr>
          </a:p>
        </p:txBody>
      </p:sp>
      <p:sp>
        <p:nvSpPr>
          <p:cNvPr id="24" name="Flowchart: Process 23"/>
          <p:cNvSpPr/>
          <p:nvPr/>
        </p:nvSpPr>
        <p:spPr>
          <a:xfrm>
            <a:off x="4527979" y="4720827"/>
            <a:ext cx="1350150" cy="517619"/>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Club Maith Working Group</a:t>
            </a:r>
            <a:endParaRPr lang="en-GB" sz="1100" dirty="0">
              <a:solidFill>
                <a:schemeClr val="tx1"/>
              </a:solidFill>
            </a:endParaRPr>
          </a:p>
        </p:txBody>
      </p:sp>
      <p:cxnSp>
        <p:nvCxnSpPr>
          <p:cNvPr id="26" name="Straight Connector 25"/>
          <p:cNvCxnSpPr>
            <a:stCxn id="5" idx="2"/>
            <a:endCxn id="7" idx="0"/>
          </p:cNvCxnSpPr>
          <p:nvPr/>
        </p:nvCxnSpPr>
        <p:spPr>
          <a:xfrm flipH="1">
            <a:off x="4102127" y="404664"/>
            <a:ext cx="1821"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7" idx="2"/>
            <a:endCxn id="11" idx="0"/>
          </p:cNvCxnSpPr>
          <p:nvPr/>
        </p:nvCxnSpPr>
        <p:spPr>
          <a:xfrm>
            <a:off x="4102127" y="1052736"/>
            <a:ext cx="0" cy="826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8" idx="2"/>
            <a:endCxn id="10" idx="0"/>
          </p:cNvCxnSpPr>
          <p:nvPr/>
        </p:nvCxnSpPr>
        <p:spPr>
          <a:xfrm flipH="1">
            <a:off x="1428691" y="1412776"/>
            <a:ext cx="10961"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a:endCxn id="12" idx="0"/>
          </p:cNvCxnSpPr>
          <p:nvPr/>
        </p:nvCxnSpPr>
        <p:spPr>
          <a:xfrm>
            <a:off x="6516216" y="1412776"/>
            <a:ext cx="13122"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4" idx="0"/>
            <a:endCxn id="14" idx="0"/>
          </p:cNvCxnSpPr>
          <p:nvPr/>
        </p:nvCxnSpPr>
        <p:spPr>
          <a:xfrm>
            <a:off x="1428691" y="3236262"/>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Elbow Connector 75"/>
          <p:cNvCxnSpPr/>
          <p:nvPr/>
        </p:nvCxnSpPr>
        <p:spPr>
          <a:xfrm rot="5400000" flipH="1" flipV="1">
            <a:off x="637376" y="2433497"/>
            <a:ext cx="696464" cy="98546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a:off x="2345738" y="2576544"/>
            <a:ext cx="1103451" cy="63498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2" name="Elbow Connector 81"/>
          <p:cNvCxnSpPr>
            <a:endCxn id="17" idx="0"/>
          </p:cNvCxnSpPr>
          <p:nvPr/>
        </p:nvCxnSpPr>
        <p:spPr>
          <a:xfrm>
            <a:off x="3400957" y="2575374"/>
            <a:ext cx="997405" cy="6498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4" name="Elbow Connector 83"/>
          <p:cNvCxnSpPr>
            <a:endCxn id="18" idx="0"/>
          </p:cNvCxnSpPr>
          <p:nvPr/>
        </p:nvCxnSpPr>
        <p:spPr>
          <a:xfrm>
            <a:off x="4406024" y="2584948"/>
            <a:ext cx="1165479" cy="65131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6" name="Elbow Connector 85"/>
          <p:cNvCxnSpPr>
            <a:endCxn id="19" idx="0"/>
          </p:cNvCxnSpPr>
          <p:nvPr/>
        </p:nvCxnSpPr>
        <p:spPr>
          <a:xfrm>
            <a:off x="5508104" y="2584948"/>
            <a:ext cx="1105595" cy="62802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8" name="Elbow Connector 87"/>
          <p:cNvCxnSpPr/>
          <p:nvPr/>
        </p:nvCxnSpPr>
        <p:spPr>
          <a:xfrm>
            <a:off x="6553527" y="2577995"/>
            <a:ext cx="972108" cy="64807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90" name="Elbow Connector 89"/>
          <p:cNvCxnSpPr>
            <a:endCxn id="21" idx="0"/>
          </p:cNvCxnSpPr>
          <p:nvPr/>
        </p:nvCxnSpPr>
        <p:spPr>
          <a:xfrm>
            <a:off x="7522576" y="2584948"/>
            <a:ext cx="898658" cy="62802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93" name="Elbow Connector 92"/>
          <p:cNvCxnSpPr/>
          <p:nvPr/>
        </p:nvCxnSpPr>
        <p:spPr>
          <a:xfrm rot="10800000" flipV="1">
            <a:off x="2920043" y="276768"/>
            <a:ext cx="2196244" cy="231734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0" name="Elbow Connector 99"/>
          <p:cNvCxnSpPr>
            <a:stCxn id="8" idx="1"/>
            <a:endCxn id="22" idx="1"/>
          </p:cNvCxnSpPr>
          <p:nvPr/>
        </p:nvCxnSpPr>
        <p:spPr>
          <a:xfrm rot="10800000" flipH="1" flipV="1">
            <a:off x="539552" y="1232756"/>
            <a:ext cx="277694" cy="3753662"/>
          </a:xfrm>
          <a:prstGeom prst="bentConnector3">
            <a:avLst>
              <a:gd name="adj1" fmla="val -170582"/>
            </a:avLst>
          </a:prstGeom>
        </p:spPr>
        <p:style>
          <a:lnRef idx="1">
            <a:schemeClr val="accent1"/>
          </a:lnRef>
          <a:fillRef idx="0">
            <a:schemeClr val="accent1"/>
          </a:fillRef>
          <a:effectRef idx="0">
            <a:schemeClr val="accent1"/>
          </a:effectRef>
          <a:fontRef idx="minor">
            <a:schemeClr val="tx1"/>
          </a:fontRef>
        </p:style>
      </p:cxnSp>
      <p:sp>
        <p:nvSpPr>
          <p:cNvPr id="111" name="TextBox 110"/>
          <p:cNvSpPr txBox="1"/>
          <p:nvPr/>
        </p:nvSpPr>
        <p:spPr>
          <a:xfrm>
            <a:off x="2771800" y="116632"/>
            <a:ext cx="2736304" cy="369332"/>
          </a:xfrm>
          <a:prstGeom prst="rect">
            <a:avLst/>
          </a:prstGeom>
          <a:noFill/>
        </p:spPr>
        <p:txBody>
          <a:bodyPr wrap="square" rtlCol="0">
            <a:spAutoFit/>
          </a:bodyPr>
          <a:lstStyle/>
          <a:p>
            <a:pPr algn="ctr"/>
            <a:r>
              <a:rPr lang="en-GB" b="1" dirty="0" smtClean="0"/>
              <a:t>Executive Committee </a:t>
            </a:r>
            <a:endParaRPr lang="en-GB" b="1" dirty="0"/>
          </a:p>
        </p:txBody>
      </p:sp>
      <p:cxnSp>
        <p:nvCxnSpPr>
          <p:cNvPr id="173" name="Straight Connector 172"/>
          <p:cNvCxnSpPr>
            <a:stCxn id="7" idx="2"/>
            <a:endCxn id="11" idx="0"/>
          </p:cNvCxnSpPr>
          <p:nvPr/>
        </p:nvCxnSpPr>
        <p:spPr>
          <a:xfrm>
            <a:off x="4102127" y="1052736"/>
            <a:ext cx="0" cy="826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p:cNvCxnSpPr>
            <a:stCxn id="17" idx="2"/>
            <a:endCxn id="23" idx="0"/>
          </p:cNvCxnSpPr>
          <p:nvPr/>
        </p:nvCxnSpPr>
        <p:spPr>
          <a:xfrm flipH="1">
            <a:off x="3661402" y="3886408"/>
            <a:ext cx="736960" cy="854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Elbow Connector 205"/>
          <p:cNvCxnSpPr>
            <a:stCxn id="14" idx="0"/>
          </p:cNvCxnSpPr>
          <p:nvPr/>
        </p:nvCxnSpPr>
        <p:spPr>
          <a:xfrm rot="16200000" flipV="1">
            <a:off x="1103035" y="2910605"/>
            <a:ext cx="651313" cy="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208" name="Elbow Connector 207"/>
          <p:cNvCxnSpPr/>
          <p:nvPr/>
        </p:nvCxnSpPr>
        <p:spPr>
          <a:xfrm rot="16200000" flipV="1">
            <a:off x="1640346" y="2387376"/>
            <a:ext cx="666262" cy="1067649"/>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5" name="Elbow Connector 224"/>
          <p:cNvCxnSpPr>
            <a:stCxn id="8" idx="0"/>
            <a:endCxn id="5" idx="1"/>
          </p:cNvCxnSpPr>
          <p:nvPr/>
        </p:nvCxnSpPr>
        <p:spPr>
          <a:xfrm rot="5400000" flipH="1" flipV="1">
            <a:off x="1673678" y="26622"/>
            <a:ext cx="792088" cy="126014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7" name="Elbow Connector 226"/>
          <p:cNvCxnSpPr>
            <a:stCxn id="5" idx="3"/>
            <a:endCxn id="9" idx="0"/>
          </p:cNvCxnSpPr>
          <p:nvPr/>
        </p:nvCxnSpPr>
        <p:spPr>
          <a:xfrm>
            <a:off x="5508104" y="260648"/>
            <a:ext cx="1008112" cy="7920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5220072" y="404664"/>
            <a:ext cx="0" cy="2165335"/>
          </a:xfrm>
          <a:prstGeom prst="line">
            <a:avLst/>
          </a:prstGeom>
        </p:spPr>
        <p:style>
          <a:lnRef idx="1">
            <a:schemeClr val="accent1"/>
          </a:lnRef>
          <a:fillRef idx="0">
            <a:schemeClr val="accent1"/>
          </a:fillRef>
          <a:effectRef idx="0">
            <a:schemeClr val="accent1"/>
          </a:effectRef>
          <a:fontRef idx="minor">
            <a:schemeClr val="tx1"/>
          </a:fontRef>
        </p:style>
      </p:cxnSp>
      <p:sp>
        <p:nvSpPr>
          <p:cNvPr id="28" name="Left-Right Arrow 27"/>
          <p:cNvSpPr/>
          <p:nvPr/>
        </p:nvSpPr>
        <p:spPr>
          <a:xfrm>
            <a:off x="2369902" y="4982233"/>
            <a:ext cx="574305" cy="4571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0" name="Straight Connector 29"/>
          <p:cNvCxnSpPr>
            <a:stCxn id="17" idx="2"/>
            <a:endCxn id="24" idx="0"/>
          </p:cNvCxnSpPr>
          <p:nvPr/>
        </p:nvCxnSpPr>
        <p:spPr>
          <a:xfrm>
            <a:off x="4398362" y="3886408"/>
            <a:ext cx="804692" cy="8344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6529338" y="4303617"/>
            <a:ext cx="1891896" cy="4935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t>General committee members</a:t>
            </a:r>
            <a:endParaRPr lang="en-GB" sz="1100" dirty="0"/>
          </a:p>
        </p:txBody>
      </p:sp>
      <p:cxnSp>
        <p:nvCxnSpPr>
          <p:cNvPr id="224" name="Straight Connector 223"/>
          <p:cNvCxnSpPr>
            <a:stCxn id="5" idx="3"/>
          </p:cNvCxnSpPr>
          <p:nvPr/>
        </p:nvCxnSpPr>
        <p:spPr>
          <a:xfrm>
            <a:off x="5508104" y="260648"/>
            <a:ext cx="345638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8964488" y="260648"/>
            <a:ext cx="0" cy="42897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1" name="Straight Connector 230"/>
          <p:cNvCxnSpPr>
            <a:endCxn id="4" idx="3"/>
          </p:cNvCxnSpPr>
          <p:nvPr/>
        </p:nvCxnSpPr>
        <p:spPr>
          <a:xfrm flipH="1">
            <a:off x="8421234" y="4550384"/>
            <a:ext cx="543254" cy="1"/>
          </a:xfrm>
          <a:prstGeom prst="line">
            <a:avLst/>
          </a:prstGeom>
        </p:spPr>
        <p:style>
          <a:lnRef idx="1">
            <a:schemeClr val="accent1"/>
          </a:lnRef>
          <a:fillRef idx="0">
            <a:schemeClr val="accent1"/>
          </a:fillRef>
          <a:effectRef idx="0">
            <a:schemeClr val="accent1"/>
          </a:effectRef>
          <a:fontRef idx="minor">
            <a:schemeClr val="tx1"/>
          </a:fontRef>
        </p:style>
      </p:cxnSp>
      <p:sp>
        <p:nvSpPr>
          <p:cNvPr id="232" name="TextBox 231"/>
          <p:cNvSpPr txBox="1"/>
          <p:nvPr/>
        </p:nvSpPr>
        <p:spPr>
          <a:xfrm>
            <a:off x="202682" y="5445224"/>
            <a:ext cx="8761806" cy="1446550"/>
          </a:xfrm>
          <a:prstGeom prst="rect">
            <a:avLst/>
          </a:prstGeom>
          <a:noFill/>
        </p:spPr>
        <p:txBody>
          <a:bodyPr wrap="square" rtlCol="0">
            <a:spAutoFit/>
          </a:bodyPr>
          <a:lstStyle/>
          <a:p>
            <a:r>
              <a:rPr lang="en-GB" sz="1100" b="1" i="1" dirty="0" smtClean="0"/>
              <a:t> * Position of Child Protection officer filled  by Adrian Nugent.</a:t>
            </a:r>
          </a:p>
          <a:p>
            <a:r>
              <a:rPr lang="en-GB" sz="1100" b="1" i="1" dirty="0" smtClean="0"/>
              <a:t>** Sub Committees of Finance &amp; fundraising/Club </a:t>
            </a:r>
            <a:r>
              <a:rPr lang="en-GB" sz="1100" b="1" i="1" dirty="0" smtClean="0"/>
              <a:t>Maith</a:t>
            </a:r>
            <a:r>
              <a:rPr lang="en-GB" sz="1100" b="1" i="1" dirty="0" smtClean="0"/>
              <a:t>/Development are not elected positions. Rock St. Patrick’s GFC would like those interested in helping to move the club forward in any of these areas to make themselves known to the outgoing committee.</a:t>
            </a:r>
          </a:p>
          <a:p>
            <a:r>
              <a:rPr lang="en-GB" sz="1100" b="1" i="1" dirty="0" smtClean="0"/>
              <a:t>*** Positions of Players Representative &amp; Ladies Club Representative will be nominated by the respective groups.</a:t>
            </a:r>
          </a:p>
          <a:p>
            <a:r>
              <a:rPr lang="en-GB" sz="1100" b="1" i="1" dirty="0"/>
              <a:t>**** Club Maith is a Club accreditation scheme which is unique to the GAA. </a:t>
            </a:r>
            <a:r>
              <a:rPr lang="en-GB" sz="1100" b="1" i="1" dirty="0" smtClean="0"/>
              <a:t>It allows </a:t>
            </a:r>
            <a:r>
              <a:rPr lang="en-GB" sz="1100" b="1" i="1" dirty="0"/>
              <a:t>Clubs to benchmark themselves against </a:t>
            </a:r>
            <a:r>
              <a:rPr lang="en-GB" sz="1100" b="1" i="1" dirty="0" smtClean="0"/>
              <a:t>best </a:t>
            </a:r>
            <a:r>
              <a:rPr lang="en-GB" sz="1100" b="1" i="1" dirty="0"/>
              <a:t>practice. In doing so it encourages them to aim for excellence in the core are </a:t>
            </a:r>
            <a:r>
              <a:rPr lang="en-GB" sz="1100" b="1" i="1" dirty="0" smtClean="0"/>
              <a:t>of </a:t>
            </a:r>
            <a:r>
              <a:rPr lang="en-GB" sz="1100" b="1" i="1" dirty="0"/>
              <a:t>GAA club activity, namely: Governance; Duty of Care; </a:t>
            </a:r>
            <a:r>
              <a:rPr lang="en-GB" sz="1100" b="1" i="1" dirty="0" smtClean="0"/>
              <a:t>Community Enhancement; Culture </a:t>
            </a:r>
            <a:r>
              <a:rPr lang="en-GB" sz="1100" b="1" i="1" dirty="0"/>
              <a:t>&amp; Heritage; and Coaching &amp; Games Development. Clubs are then given a level of </a:t>
            </a:r>
            <a:r>
              <a:rPr lang="en-GB" sz="1100" b="1" i="1" dirty="0" smtClean="0"/>
              <a:t>accreditation </a:t>
            </a:r>
            <a:r>
              <a:rPr lang="en-GB" sz="1100" b="1" i="1" dirty="0"/>
              <a:t>which acts as a quality standard mark for them. </a:t>
            </a:r>
          </a:p>
        </p:txBody>
      </p:sp>
      <p:sp>
        <p:nvSpPr>
          <p:cNvPr id="233" name="AutoShape 2" descr="Image result for Rock st patricks gfc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235" name="AutoShape 4" descr="Image result for Rock st patricks gfc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1029" name="Picture 5" descr="C:\Users\Seamie\Desktop\bG8xoH-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938" y="96423"/>
            <a:ext cx="879648" cy="881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5127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204</Words>
  <Application>Microsoft Office PowerPoint</Application>
  <PresentationFormat>On-screen Show (4:3)</PresentationFormat>
  <Paragraphs>24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Seamie</dc:creator>
  <cp:lastModifiedBy>Seamie</cp:lastModifiedBy>
  <cp:revision>16</cp:revision>
  <dcterms:created xsi:type="dcterms:W3CDTF">2016-12-21T15:26:15Z</dcterms:created>
  <dcterms:modified xsi:type="dcterms:W3CDTF">2017-01-20T14:21:45Z</dcterms:modified>
</cp:coreProperties>
</file>